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Source Code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6FC16B-2B04-418A-A8D8-5061FC722D26}">
  <a:tblStyle styleId="{206FC16B-2B04-418A-A8D8-5061FC722D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19.xml"/><Relationship Id="rId27" Type="http://schemas.openxmlformats.org/officeDocument/2006/relationships/font" Target="fonts/SourceCode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4326676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4326676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 supporteurs principaux de ces librairies, sur lesquelles la majorité des applications de Data Science en Python en production repose, peuvent être transportés en minivan.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PowerBi leverages pandas et matplotlib pour son intégration Python.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97c9b9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97c9b9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2, encore largement répandu, a une fin de vie programmée en 2020­. Si vous apprenez Python maintenant, passer tout de suite à la version 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Montrer dans pbi comment configurer tout cela via le Menu -&gt; options -&gt; préversion, etc.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82f6a70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82f6a7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temps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1f8852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1f8852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2f6a7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2f6a7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Extraction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Google Spreadsheet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Hash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Web Scraping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 strike="sngStrike"/>
              <a:t>Extraction d’éléments d’adresse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Visualisation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82f6a7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82f6a7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97c9b9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97c9b9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2f6a7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2f6a7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c89ce3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c89ce3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82f6a7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82f6a7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82eee1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82eee1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sondage !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2432667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2432667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4326676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432667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4326676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4326676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4326676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4326676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432667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432667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432667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432667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des solutions éprouvées à des problèmes connus. On ne développe pas sur une ile déserte.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4326676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432667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microsoft.com/en-us/power-bi/desktop-python-scripts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utomatetheboringstuff.com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edx.org/course/introduction-to-python-for-data-science" TargetMode="External"/><Relationship Id="rId4" Type="http://schemas.openxmlformats.org/officeDocument/2006/relationships/hyperlink" Target="https://www.codecademy.com/learn/learn-python-3" TargetMode="External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t.info/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insights.stackoverflow.com/survey/2018#technology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ypi.org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22250"/>
            <a:ext cx="8520600" cy="13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“Pymp” ton PowerBi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2750" y="252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la richesse de Python pour décupler les capacités de Power BI, de l’extraction à la visualisation.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25" y="188138"/>
            <a:ext cx="1286001" cy="1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1" y="454888"/>
            <a:ext cx="28575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43050" y="4542525"/>
            <a:ext cx="85206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Etienne de Villers - 1er avril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Stack data science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00" y="693450"/>
            <a:ext cx="2104675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025" y="957075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75" y="2441500"/>
            <a:ext cx="5466840" cy="1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42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initiale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Installation Python (2 vs 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https://www.python.org/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 packages python requis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Pandas  (données)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Matplotlib (visualisation)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Instructions détaillées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https://docs.microsoft.com/en-us/power-bi/desktop-python-scripts</a:t>
            </a:r>
            <a:r>
              <a:rPr lang="fr"/>
              <a:t> </a:t>
            </a:r>
            <a:endParaRPr/>
          </a:p>
        </p:txBody>
      </p:sp>
      <p:graphicFrame>
        <p:nvGraphicFramePr>
          <p:cNvPr id="128" name="Google Shape;128;p23"/>
          <p:cNvGraphicFramePr/>
          <p:nvPr/>
        </p:nvGraphicFramePr>
        <p:xfrm>
          <a:off x="2327700" y="28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36838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pandas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matplotlib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00" y="374524"/>
            <a:ext cx="3576275" cy="17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6901950" y="2571750"/>
            <a:ext cx="1285800" cy="14508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utiliser la distribution Anaconda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789375" y="206300"/>
            <a:ext cx="1547400" cy="46716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265500" y="32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Pandas dataframe</a:t>
            </a:r>
            <a:endParaRPr/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265500" y="2103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</a:t>
            </a:r>
            <a:r>
              <a:rPr lang="fr"/>
              <a:t>reconnaît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5084100" y="950500"/>
            <a:ext cx="954300" cy="118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 (ou pas…)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E9E9E"/>
                </a:solidFill>
              </a:rPr>
              <a:t>Power Query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44" name="Google Shape;144;p24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6" name="Google Shape;146;p24"/>
          <p:cNvSpPr txBox="1"/>
          <p:nvPr/>
        </p:nvSpPr>
        <p:spPr>
          <a:xfrm>
            <a:off x="6345475" y="1009450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 table est convertie en dataframe pandas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dataframe est ramené en table (via to_csv, astucieux)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0" y="3636375"/>
            <a:ext cx="1229949" cy="12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22" y="3610125"/>
            <a:ext cx="1294747" cy="12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4670925" y="206300"/>
            <a:ext cx="1665900" cy="46716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Pyplot figure</a:t>
            </a:r>
            <a:endParaRPr/>
          </a:p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reconnait pour servir les visualisations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084100" y="1233175"/>
            <a:ext cx="954300" cy="90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la figure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E9E9E"/>
                </a:solidFill>
              </a:rPr>
              <a:t>Power BI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63" name="Google Shape;163;p25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5" name="Google Shape;165;p25"/>
          <p:cNvSpPr txBox="1"/>
          <p:nvPr/>
        </p:nvSpPr>
        <p:spPr>
          <a:xfrm>
            <a:off x="6345475" y="883900"/>
            <a:ext cx="1179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valeurs filtrées sont mises dans un dataframe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On termine par retourner une figure pyplot de Matplotlib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7" name="Google Shape;167;p25"/>
          <p:cNvCxnSpPr>
            <a:stCxn id="159" idx="1"/>
            <a:endCxn id="158" idx="1"/>
          </p:cNvCxnSpPr>
          <p:nvPr/>
        </p:nvCxnSpPr>
        <p:spPr>
          <a:xfrm flipH="1" rot="10800000">
            <a:off x="5084075" y="1684875"/>
            <a:ext cx="600" cy="23016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/>
          <p:nvPr/>
        </p:nvSpPr>
        <p:spPr>
          <a:xfrm>
            <a:off x="5055575" y="45217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207975" y="46741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5"/>
          <p:cNvCxnSpPr>
            <a:stCxn id="159" idx="2"/>
            <a:endCxn id="158" idx="0"/>
          </p:cNvCxnSpPr>
          <p:nvPr/>
        </p:nvCxnSpPr>
        <p:spPr>
          <a:xfrm rot="-5400000">
            <a:off x="3888275" y="2906025"/>
            <a:ext cx="3346500" cy="600"/>
          </a:xfrm>
          <a:prstGeom prst="bentConnector5">
            <a:avLst>
              <a:gd fmla="val -7116" name="adj1"/>
              <a:gd fmla="val -119212500" name="adj2"/>
              <a:gd fmla="val 111747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utilisations intéressantes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558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Invoquer un modèle prédictif entraîné directement dans Python pour se créer une colonne “prédiction”;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Utiliser des expressions régulières (</a:t>
            </a:r>
            <a:r>
              <a:rPr lang="fr">
                <a:latin typeface="Source Code Pro"/>
                <a:ea typeface="Source Code Pro"/>
                <a:cs typeface="Source Code Pro"/>
                <a:sym typeface="Source Code Pro"/>
              </a:rPr>
              <a:t>import re</a:t>
            </a:r>
            <a:r>
              <a:rPr lang="fr"/>
              <a:t>) pour créer une colonne basé sur des regex (ex : jan 2018, feb 2018);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Bypasser le connecteur de Google Analytics pour utiliser les conditions de filtre et accélérer le chargement;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Notifications granulaires et intelligentes via STMP ou  Trello;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et plein d’autres...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25" y="584450"/>
            <a:ext cx="2628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Livres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Automate the Boring Stuff with Python - Al Sweigart 	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dispo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https://automatetheboringstuff.com</a:t>
            </a:r>
            <a:r>
              <a:rPr lang="f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Tricks - Dan Bader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for Data Analysis  - Wes McKinney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76" y="2710825"/>
            <a:ext cx="1733901" cy="22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000" y="763537"/>
            <a:ext cx="2060175" cy="2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524" y="2735712"/>
            <a:ext cx="1495076" cy="2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Ressources en ligne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Edx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https://www.edx.org/course/introduction-to-python-for-data-science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Codecademy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https://www.codecademy.com/learn/learn-python-3</a:t>
            </a:r>
            <a:r>
              <a:rPr lang="fr"/>
              <a:t>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775" y="2473650"/>
            <a:ext cx="5660945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bien… travail d’équipe !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152475"/>
            <a:ext cx="540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développeur Python qui aurait le mandat de : </a:t>
            </a:r>
            <a:endParaRPr/>
          </a:p>
          <a:p>
            <a:pPr indent="-317500" lvl="1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appliquer des transformations, et retourner un dataFrame en sortie;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OU</a:t>
            </a:r>
            <a:endParaRPr/>
          </a:p>
          <a:p>
            <a:pPr indent="-317500" lvl="1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cruncher le dataFrame et retourner une figure matplotlib;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peut très bien vous livrer le code, qu’il ne vous resterait qu’à intégrer à votre .pbix. 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5975"/>
            <a:ext cx="3124202" cy="175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15575"/>
            <a:ext cx="7258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6130400" y="670500"/>
            <a:ext cx="1702200" cy="169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0"/>
              <a:t>?</a:t>
            </a:r>
            <a:endParaRPr b="1" sz="10000"/>
          </a:p>
        </p:txBody>
      </p:sp>
      <p:sp>
        <p:nvSpPr>
          <p:cNvPr id="212" name="Google Shape;212;p31"/>
          <p:cNvSpPr txBox="1"/>
          <p:nvPr/>
        </p:nvSpPr>
        <p:spPr>
          <a:xfrm>
            <a:off x="1171550" y="217375"/>
            <a:ext cx="4376700" cy="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</a:rPr>
              <a:t>Quessssssss….tions 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0" y="47788"/>
            <a:ext cx="4446986" cy="50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présentation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Configuration initiale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Extraction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Google Spreadsheet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Hash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Web Scraping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strike="sngStrike"/>
              <a:t>Extraction d’éléments d’adresse</a:t>
            </a:r>
            <a:r>
              <a:rPr lang="f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Visualisation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Autres utilisations potentielles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Apprendre Python - références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ça Python 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 en 1991 par Guido Van Rossum;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Langage</a:t>
            </a:r>
            <a:r>
              <a:rPr lang="fr"/>
              <a:t> interprété;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Dynamic Typing (à la PHP, Javascript);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Whitespace pour blocs de code;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passe de devenir la</a:t>
            </a:r>
            <a:r>
              <a:rPr i="1" lang="fr"/>
              <a:t> </a:t>
            </a:r>
            <a:r>
              <a:rPr i="1" lang="fr"/>
              <a:t>Lingua Franca</a:t>
            </a:r>
            <a:r>
              <a:rPr lang="fr"/>
              <a:t> en science des données;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ressemble à du pseudocode:</a:t>
            </a:r>
            <a:br>
              <a:rPr lang="fr"/>
            </a:br>
            <a:r>
              <a:rPr lang="fr"/>
              <a:t>	</a:t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988575" y="354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7239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ninja_turtles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=</a:t>
                      </a:r>
                      <a:r>
                        <a:rPr lang="fr" sz="1100"/>
                        <a:t> [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'Rafael'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'Michael-Angelo'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'Leonardo'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'Donatelo'</a:t>
                      </a:r>
                      <a:r>
                        <a:rPr lang="fr" sz="1100"/>
                        <a:t>]</a:t>
                      </a:r>
                      <a:br>
                        <a:rPr lang="fr" sz="1100"/>
                      </a:br>
                      <a:r>
                        <a:rPr b="1" lang="fr" sz="1100">
                          <a:solidFill>
                            <a:srgbClr val="008800"/>
                          </a:solidFill>
                        </a:rPr>
                        <a:t>for</a:t>
                      </a:r>
                      <a:r>
                        <a:rPr lang="fr" sz="1100"/>
                        <a:t> turtle </a:t>
                      </a:r>
                      <a:r>
                        <a:rPr b="1" lang="fr" sz="1100"/>
                        <a:t>in</a:t>
                      </a:r>
                      <a:r>
                        <a:rPr lang="fr" sz="1100"/>
                        <a:t> ninja_turtles:</a:t>
                      </a:r>
                      <a:br>
                        <a:rPr lang="fr" sz="1100"/>
                      </a:br>
                      <a:r>
                        <a:rPr lang="fr" sz="1100"/>
                        <a:t>    </a:t>
                      </a:r>
                      <a:r>
                        <a:rPr b="1" lang="fr" sz="1100">
                          <a:solidFill>
                            <a:srgbClr val="008800"/>
                          </a:solidFill>
                        </a:rPr>
                        <a:t>print</a:t>
                      </a:r>
                      <a:r>
                        <a:rPr lang="fr" sz="1100"/>
                        <a:t>(turtle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+</a:t>
                      </a:r>
                      <a:r>
                        <a:rPr lang="fr" sz="1100"/>
                        <a:t>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 dit : Cowabunga !')</a:t>
                      </a:r>
                      <a:endParaRPr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4230575"/>
            <a:ext cx="8263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language en importance sur GitHub pour les repo actives.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https://githut.info/</a:t>
            </a:r>
            <a:r>
              <a:rPr lang="fr"/>
              <a:t>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50" y="248175"/>
            <a:ext cx="764929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4222000"/>
            <a:ext cx="85965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techno plus appréciée en 2018 par les devs (stack overflow survey) 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https://insights.stackoverflow.com/survey/2018#technology</a:t>
            </a:r>
            <a:r>
              <a:rPr lang="fr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600" y="231750"/>
            <a:ext cx="327587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“petits” projets en Python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5" y="262925"/>
            <a:ext cx="3104376" cy="15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000" y="649174"/>
            <a:ext cx="3104374" cy="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25" y="2243550"/>
            <a:ext cx="1500350" cy="1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2875" y="2105650"/>
            <a:ext cx="3347250" cy="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350" y="3523525"/>
            <a:ext cx="3494214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900" y="1710187"/>
            <a:ext cx="1723125" cy="17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librairies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75" y="1021850"/>
            <a:ext cx="2848275" cy="2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906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173 331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252577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projets existants sur Pypi, sur lesquels on peut se baser au lieu de partir à zéro.</a:t>
            </a:r>
            <a:endParaRPr/>
          </a:p>
        </p:txBody>
      </p:sp>
      <p:pic>
        <p:nvPicPr>
          <p:cNvPr id="113" name="Google Shape;113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00" y="3179525"/>
            <a:ext cx="23622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